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12192000" cy="6858000"/>
  <p:defaultTextStyle>
    <a:defPPr>
      <a:defRPr lang="pt-B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presProps" Target="presProps.xml" /><Relationship Id="rId42" Type="http://schemas.openxmlformats.org/officeDocument/2006/relationships/tableStyles" Target="tableStyles.xml" /><Relationship Id="rId4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o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Faça clique para editar o estilo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ítulo vertical e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ítulo e objec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Cabeçalho da Sec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Conteúdo Dup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ó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Click to edit Master title style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a Imagem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imagem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t-BR"/>
              <a:t/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t-BR"/>
              <a:t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 algn="ctr">
              <a:defRPr/>
            </a:pPr>
            <a:r>
              <a:rPr lang="pt-BR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Análise do t</a:t>
            </a:r>
            <a:r>
              <a:rPr lang="pt-BR" sz="6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ransporte público urbano por meio da simulação computacional do deslocamento de usuários</a:t>
            </a:r>
            <a:endParaRPr cap="none"/>
          </a:p>
        </p:txBody>
      </p:sp>
      <p:sp>
        <p:nvSpPr>
          <p:cNvPr id="1995642655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3999" y="4429918"/>
            <a:ext cx="9144000" cy="16557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>
              <a:defRPr/>
            </a:pPr>
            <a:r>
              <a:rPr/>
              <a:t>Aluno: 		Vitor Oliveira Ropke</a:t>
            </a:r>
            <a:endParaRPr/>
          </a:p>
          <a:p>
            <a:pPr algn="l">
              <a:defRPr/>
            </a:pPr>
            <a:r>
              <a:rPr/>
              <a:t>Orientadores:	Fábio Francisco da Costa Fontes</a:t>
            </a:r>
            <a:endParaRPr/>
          </a:p>
          <a:p>
            <a:pPr algn="l">
              <a:defRPr/>
            </a:pPr>
            <a:r>
              <a:rPr/>
              <a:t>			David Custódio de Sena</a:t>
            </a:r>
            <a:endParaRPr/>
          </a:p>
        </p:txBody>
      </p:sp>
      <p:sp>
        <p:nvSpPr>
          <p:cNvPr id="293750285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1EC58C-1A3F-1567-C62B-CEF268A9F614}" type="slidenum">
              <a:rPr lang="pt-BR">
                <a:solidFill>
                  <a:schemeClr val="tx1"/>
                </a:solidFill>
              </a:rPr>
              <a:t/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79662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Objetivos</a:t>
            </a:r>
            <a:endParaRPr/>
          </a:p>
        </p:txBody>
      </p:sp>
      <p:sp>
        <p:nvSpPr>
          <p:cNvPr id="991416670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Entender onde existe deficiência no transporte público em Mossoró</a:t>
            </a:r>
            <a:endParaRPr/>
          </a:p>
          <a:p>
            <a:pPr>
              <a:defRPr/>
            </a:pPr>
            <a:r>
              <a:rPr/>
              <a:t>Quantificar a eficiência do transporte público nas diferentes regiões da cidade</a:t>
            </a:r>
            <a:endParaRPr/>
          </a:p>
          <a:p>
            <a:pPr>
              <a:defRPr/>
            </a:pPr>
            <a:r>
              <a:rPr/>
              <a:t>Realizar simulações computacionais usando Mossoró como cenário</a:t>
            </a:r>
            <a:endParaRPr/>
          </a:p>
        </p:txBody>
      </p:sp>
      <p:sp>
        <p:nvSpPr>
          <p:cNvPr id="1055409081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AE7AB91-71F0-B97E-E744-698A6E5576BC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57606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Acessibilidade ao sistema de transporte público</a:t>
            </a:r>
            <a:endParaRPr/>
          </a:p>
        </p:txBody>
      </p:sp>
      <p:sp>
        <p:nvSpPr>
          <p:cNvPr id="1014572825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acessibilidade pode ser definida como “uma característica inerente de um lugar ser alcançado de alguma forma que busque superar os seus fatores de resistência, como distância e/ou tempo” (Ingram, 1971)</a:t>
            </a:r>
            <a:endParaRPr/>
          </a:p>
        </p:txBody>
      </p:sp>
      <p:sp>
        <p:nvSpPr>
          <p:cNvPr id="1576321709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7A144CD-A918-8FC2-3AF3-DEF2449AD751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063932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Índices de acessibilidade</a:t>
            </a:r>
            <a:endParaRPr/>
          </a:p>
        </p:txBody>
      </p:sp>
      <p:sp>
        <p:nvSpPr>
          <p:cNvPr id="1524777119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Quantificar a eficiência do transporte (paradas e rotas)</a:t>
            </a:r>
            <a:endParaRPr/>
          </a:p>
          <a:p>
            <a:pPr>
              <a:defRPr/>
            </a:pPr>
            <a:r>
              <a:rPr/>
              <a:t>3 índices usados</a:t>
            </a:r>
            <a:endParaRPr/>
          </a:p>
          <a:p>
            <a:pPr lvl="1">
              <a:defRPr/>
            </a:pPr>
            <a:r>
              <a:rPr/>
              <a:t>Ingram (1971) - Paradas</a:t>
            </a:r>
            <a:endParaRPr/>
          </a:p>
          <a:p>
            <a:pPr lvl="1">
              <a:defRPr/>
            </a:pPr>
            <a:r>
              <a:rPr/>
              <a:t>Allen </a:t>
            </a:r>
            <a:r>
              <a:rPr i="1"/>
              <a:t>et al.</a:t>
            </a:r>
            <a:r>
              <a:rPr/>
              <a:t> (1993) - Rotas</a:t>
            </a:r>
            <a:endParaRPr/>
          </a:p>
          <a:p>
            <a:pPr lvl="1">
              <a:defRPr/>
            </a:pPr>
            <a:r>
              <a:rPr lang="pt-BR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Bracarense e Ferreira (2018) - Rotas</a:t>
            </a:r>
            <a:endParaRPr/>
          </a:p>
        </p:txBody>
      </p:sp>
      <p:sp>
        <p:nvSpPr>
          <p:cNvPr id="1783535528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9841B56-D70B-A7F9-4916-ECE614C5C8AD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0720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Índices de acessibilidade</a:t>
            </a:r>
            <a:endParaRPr/>
          </a:p>
        </p:txBody>
      </p:sp>
      <p:sp>
        <p:nvSpPr>
          <p:cNvPr id="1912445312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Ingram (1971) - Paradas</a:t>
            </a:r>
            <a:endParaRPr/>
          </a:p>
        </p:txBody>
      </p:sp>
      <p:pic>
        <p:nvPicPr>
          <p:cNvPr id="9608901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0" y="3004833"/>
            <a:ext cx="12191999" cy="3853166"/>
          </a:xfrm>
          <a:prstGeom prst="rect">
            <a:avLst/>
          </a:prstGeom>
        </p:spPr>
      </p:pic>
      <p:sp>
        <p:nvSpPr>
          <p:cNvPr id="1387243465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B0F814-1CA8-054F-0D34-F47A654DB71E}" type="slidenum">
              <a:rPr lang="pt-BR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99351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Índices de acessibilidade</a:t>
            </a:r>
            <a:endParaRPr/>
          </a:p>
        </p:txBody>
      </p:sp>
      <p:sp>
        <p:nvSpPr>
          <p:cNvPr id="1664611714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Allen </a:t>
            </a:r>
            <a:r>
              <a:rPr i="1"/>
              <a:t>et al.</a:t>
            </a:r>
            <a:r>
              <a:rPr/>
              <a:t> (1993)</a:t>
            </a:r>
            <a:r>
              <a:rPr/>
              <a:t> - Rotas</a:t>
            </a:r>
            <a:endParaRPr/>
          </a:p>
        </p:txBody>
      </p:sp>
      <p:pic>
        <p:nvPicPr>
          <p:cNvPr id="1501494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047538"/>
            <a:ext cx="12191999" cy="3810461"/>
          </a:xfrm>
          <a:prstGeom prst="rect">
            <a:avLst/>
          </a:prstGeom>
        </p:spPr>
      </p:pic>
      <p:sp>
        <p:nvSpPr>
          <p:cNvPr id="1276668748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492873"/>
            <a:ext cx="2743200" cy="365124"/>
          </a:xfrm>
        </p:spPr>
        <p:txBody>
          <a:bodyPr/>
          <a:lstStyle/>
          <a:p>
            <a:pPr>
              <a:defRPr/>
            </a:pPr>
            <a:fld id="{B425440F-3B84-838C-C722-C51B06AC04F7}" type="slidenum">
              <a:rPr lang="pt-BR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305818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769079"/>
            <a:ext cx="12191999" cy="6088919"/>
          </a:xfrm>
          <a:prstGeom prst="rect">
            <a:avLst/>
          </a:prstGeom>
        </p:spPr>
      </p:pic>
      <p:sp>
        <p:nvSpPr>
          <p:cNvPr id="1681387359" name="Título 1"/>
          <p:cNvSpPr>
            <a:spLocks noGrp="1"/>
          </p:cNvSpPr>
          <p:nvPr>
            <p:ph type="title"/>
          </p:nvPr>
        </p:nvSpPr>
        <p:spPr bwMode="auto">
          <a:xfrm>
            <a:off x="0" y="-143491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Índices de acessibilidade</a:t>
            </a:r>
            <a:endParaRPr/>
          </a:p>
        </p:txBody>
      </p:sp>
      <p:sp>
        <p:nvSpPr>
          <p:cNvPr id="637419231" name="Marcador de Posição de Conteúdo 2"/>
          <p:cNvSpPr>
            <a:spLocks noGrp="1"/>
          </p:cNvSpPr>
          <p:nvPr>
            <p:ph idx="1"/>
          </p:nvPr>
        </p:nvSpPr>
        <p:spPr bwMode="auto">
          <a:xfrm>
            <a:off x="6934199" y="-70127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Bracarense e Ferreira </a:t>
            </a:r>
            <a:r>
              <a:rPr/>
              <a:t>(2018) -</a:t>
            </a:r>
            <a:endParaRPr/>
          </a:p>
          <a:p>
            <a:pPr marL="457200" lvl="1" indent="0">
              <a:buFont typeface="Arial"/>
              <a:buNone/>
              <a:defRPr/>
            </a:pPr>
            <a:r>
              <a:rPr/>
              <a:t>Rotas</a:t>
            </a:r>
            <a:endParaRPr/>
          </a:p>
        </p:txBody>
      </p:sp>
      <p:sp>
        <p:nvSpPr>
          <p:cNvPr id="1285033825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3469441-ED3B-8771-7D2A-B98EFA59F118}" type="slidenum">
              <a:rPr lang="pt-BR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654957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Simulação baseada em agentes</a:t>
            </a:r>
            <a:endParaRPr/>
          </a:p>
        </p:txBody>
      </p:sp>
      <p:sp>
        <p:nvSpPr>
          <p:cNvPr id="1316217951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“</a:t>
            </a:r>
            <a:r>
              <a:rPr/>
              <a:t>Agente é qualquer coisa que pode atuar observando o ambiente e as mudanças que podem ocorrer nele</a:t>
            </a:r>
            <a:r>
              <a:rPr/>
              <a:t>” (Russel e Norvig, 2021)</a:t>
            </a:r>
            <a:endParaRPr/>
          </a:p>
          <a:p>
            <a:pPr>
              <a:defRPr/>
            </a:pPr>
            <a:r>
              <a:rPr/>
              <a:t>Mais fácil e barato que aplicar mudanças no mundo real</a:t>
            </a:r>
            <a:endParaRPr/>
          </a:p>
          <a:p>
            <a:pPr>
              <a:defRPr/>
            </a:pPr>
            <a:r>
              <a:rPr/>
              <a:t>Flexível</a:t>
            </a:r>
            <a:endParaRPr/>
          </a:p>
        </p:txBody>
      </p:sp>
      <p:sp>
        <p:nvSpPr>
          <p:cNvPr id="1635271960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F271F9-03FF-752C-2BD5-483B07FFAE0B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122465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Ferramentas usadas</a:t>
            </a:r>
            <a:endParaRPr/>
          </a:p>
        </p:txBody>
      </p:sp>
      <p:sp>
        <p:nvSpPr>
          <p:cNvPr id="1337999872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MATSim (Multi-Agent Transport Simulation Toolkit)</a:t>
            </a:r>
            <a:endParaRPr/>
          </a:p>
          <a:p>
            <a:pPr lvl="1">
              <a:defRPr/>
            </a:pPr>
            <a:r>
              <a:rPr/>
              <a:t>Software livre</a:t>
            </a:r>
            <a:endParaRPr/>
          </a:p>
          <a:p>
            <a:pPr lvl="1">
              <a:defRPr/>
            </a:pPr>
            <a:r>
              <a:rPr/>
              <a:t>6 arquivos: config, network, population, transit-schedule, transit-vehicles e facilities</a:t>
            </a:r>
            <a:endParaRPr/>
          </a:p>
          <a:p>
            <a:pPr lvl="1">
              <a:defRPr/>
            </a:pPr>
            <a:r>
              <a:rPr/>
              <a:t>Realiza as simulações do cenário e gera diversos arquivos contendo gráficos, planilhas e outras informações</a:t>
            </a:r>
            <a:endParaRPr/>
          </a:p>
          <a:p>
            <a:pPr lvl="0">
              <a:defRPr/>
            </a:pPr>
            <a:r>
              <a:rPr/>
              <a:t>Simunto Via</a:t>
            </a:r>
            <a:endParaRPr/>
          </a:p>
          <a:p>
            <a:pPr lvl="1">
              <a:defRPr/>
            </a:pPr>
            <a:r>
              <a:rPr/>
              <a:t>Visualiza a simulação feita pelo MATSim (mapa, pontos de destaque, veículos circulando, agentes se deslocando)</a:t>
            </a:r>
            <a:endParaRPr/>
          </a:p>
        </p:txBody>
      </p:sp>
      <p:sp>
        <p:nvSpPr>
          <p:cNvPr id="400331512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7259A9D-B193-E229-5EF6-AE04364D28B0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88230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Como foram feitos os arquivos do MATSim – Config</a:t>
            </a:r>
            <a:endParaRPr/>
          </a:p>
        </p:txBody>
      </p:sp>
      <p:sp>
        <p:nvSpPr>
          <p:cNvPr id="1657658536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Arquivo pré-existente nos exemplos do MATSim</a:t>
            </a:r>
            <a:endParaRPr/>
          </a:p>
        </p:txBody>
      </p:sp>
      <p:sp>
        <p:nvSpPr>
          <p:cNvPr id="1233970705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6516560-E803-E652-4626-0A9D1D0373BC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67480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Como foram feitos os arquivos do MATSim – Network</a:t>
            </a:r>
            <a:endParaRPr/>
          </a:p>
        </p:txBody>
      </p:sp>
      <p:pic>
        <p:nvPicPr>
          <p:cNvPr id="1338721898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>
            <a:off x="0" y="2162557"/>
            <a:ext cx="12191999" cy="4332051"/>
          </a:xfrm>
          <a:prstGeom prst="rect">
            <a:avLst/>
          </a:prstGeom>
        </p:spPr>
      </p:pic>
      <p:sp>
        <p:nvSpPr>
          <p:cNvPr id="119658926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66CB3A2-80A8-6D22-4596-8E4B55FC1002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65727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Sumário</a:t>
            </a:r>
            <a:endParaRPr/>
          </a:p>
        </p:txBody>
      </p:sp>
      <p:sp>
        <p:nvSpPr>
          <p:cNvPr id="1602963369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Problemas</a:t>
            </a:r>
            <a:endParaRPr/>
          </a:p>
          <a:p>
            <a:pPr lvl="0">
              <a:defRPr/>
            </a:pPr>
            <a:r>
              <a:rPr/>
              <a:t>Solução</a:t>
            </a:r>
            <a:endParaRPr/>
          </a:p>
          <a:p>
            <a:pPr lvl="0">
              <a:defRPr/>
            </a:pPr>
            <a:r>
              <a:rPr/>
              <a:t>Objetivos</a:t>
            </a:r>
            <a:endParaRPr/>
          </a:p>
          <a:p>
            <a:pPr lvl="0">
              <a:defRPr/>
            </a:pPr>
            <a:r>
              <a:rPr/>
              <a:t>Acessibilidade ao sistema de transporte público</a:t>
            </a:r>
            <a:endParaRPr/>
          </a:p>
          <a:p>
            <a:pPr lvl="0">
              <a:defRPr/>
            </a:pPr>
            <a:r>
              <a:rPr/>
              <a:t>Simulação baseada em agentes</a:t>
            </a:r>
            <a:endParaRPr/>
          </a:p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Cenários</a:t>
            </a:r>
            <a:endParaRPr sz="2800"/>
          </a:p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Resultados</a:t>
            </a:r>
            <a:endParaRPr lang="pt-BR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Conclusões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e 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trabalhos futuros</a:t>
            </a:r>
            <a:endParaRPr sz="2800"/>
          </a:p>
        </p:txBody>
      </p:sp>
      <p:sp>
        <p:nvSpPr>
          <p:cNvPr id="1772912858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1B8A4B0-F902-415D-419F-00AD7D4E59D5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999910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Como foram feitos os arquivos do MATSim – Population</a:t>
            </a:r>
            <a:endParaRPr/>
          </a:p>
        </p:txBody>
      </p:sp>
      <p:pic>
        <p:nvPicPr>
          <p:cNvPr id="1150486787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1866214" y="1501588"/>
            <a:ext cx="8459570" cy="5398744"/>
          </a:xfrm>
          <a:prstGeom prst="rect">
            <a:avLst/>
          </a:prstGeom>
        </p:spPr>
      </p:pic>
      <p:sp>
        <p:nvSpPr>
          <p:cNvPr id="1321106457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B4334C-CA16-696D-5348-C5E86E9A7634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500103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Como foram feitos os arquivos do MATSim – Transit-schedule e facilities</a:t>
            </a:r>
            <a:endParaRPr/>
          </a:p>
        </p:txBody>
      </p:sp>
      <p:pic>
        <p:nvPicPr>
          <p:cNvPr id="1101451820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706187" y="1690687"/>
            <a:ext cx="10779624" cy="5178069"/>
          </a:xfrm>
          <a:prstGeom prst="rect">
            <a:avLst/>
          </a:prstGeom>
        </p:spPr>
      </p:pic>
      <p:sp>
        <p:nvSpPr>
          <p:cNvPr id="172817237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7218756-6D69-74F8-9F2D-F08498E959A0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05166601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0" y="74586"/>
            <a:ext cx="12191999" cy="6708825"/>
          </a:xfrm>
          <a:prstGeom prst="rect">
            <a:avLst/>
          </a:prstGeom>
        </p:spPr>
      </p:pic>
      <p:sp>
        <p:nvSpPr>
          <p:cNvPr id="1289867325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6DDA4B-456B-962A-A4C3-DEA3A37CDE3A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65409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Como foram feitos os arquivos do MATSim – Transit-vehicle</a:t>
            </a:r>
            <a:endParaRPr/>
          </a:p>
        </p:txBody>
      </p:sp>
      <p:pic>
        <p:nvPicPr>
          <p:cNvPr id="1394761146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>
            <a:off x="0" y="2043545"/>
            <a:ext cx="12191999" cy="2770908"/>
          </a:xfrm>
          <a:prstGeom prst="rect">
            <a:avLst/>
          </a:prstGeom>
        </p:spPr>
      </p:pic>
      <p:sp>
        <p:nvSpPr>
          <p:cNvPr id="113441331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5ED438E-B657-0C68-F894-2763E2A57C4B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96781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Cenários</a:t>
            </a:r>
            <a:endParaRPr/>
          </a:p>
        </p:txBody>
      </p:sp>
      <p:sp>
        <p:nvSpPr>
          <p:cNvPr id="1918512691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Agentes partindo dos pontos extremos da cidade</a:t>
            </a:r>
            <a:endParaRPr/>
          </a:p>
        </p:txBody>
      </p:sp>
      <p:sp>
        <p:nvSpPr>
          <p:cNvPr id="154060860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C14F67C-B00A-3205-2DDF-C9F0068A3795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466191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Cenários</a:t>
            </a:r>
            <a:endParaRPr/>
          </a:p>
        </p:txBody>
      </p:sp>
      <p:pic>
        <p:nvPicPr>
          <p:cNvPr id="836328851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910708" y="1262764"/>
            <a:ext cx="10370583" cy="5255508"/>
          </a:xfrm>
          <a:prstGeom prst="rect">
            <a:avLst/>
          </a:prstGeom>
        </p:spPr>
      </p:pic>
      <p:sp>
        <p:nvSpPr>
          <p:cNvPr id="1816512232" name=""/>
          <p:cNvSpPr txBox="1"/>
          <p:nvPr/>
        </p:nvSpPr>
        <p:spPr bwMode="auto">
          <a:xfrm flipH="0" flipV="0">
            <a:off x="6418761" y="1324567"/>
            <a:ext cx="165732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Nova Mossoró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7005802" name=""/>
          <p:cNvSpPr txBox="1"/>
          <p:nvPr/>
        </p:nvSpPr>
        <p:spPr bwMode="auto">
          <a:xfrm flipH="0" flipV="0">
            <a:off x="3874959" y="1981035"/>
            <a:ext cx="125113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Abolição 5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5316773" name=""/>
          <p:cNvSpPr txBox="1"/>
          <p:nvPr/>
        </p:nvSpPr>
        <p:spPr bwMode="auto">
          <a:xfrm flipH="0" flipV="0">
            <a:off x="2690571" y="3143250"/>
            <a:ext cx="2013840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Partage Shopping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11466757" name=""/>
          <p:cNvSpPr txBox="1"/>
          <p:nvPr/>
        </p:nvSpPr>
        <p:spPr bwMode="auto">
          <a:xfrm flipH="0" flipV="0">
            <a:off x="5373454" y="4154749"/>
            <a:ext cx="1162064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Teatro 18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03226615" name=""/>
          <p:cNvSpPr txBox="1"/>
          <p:nvPr/>
        </p:nvSpPr>
        <p:spPr bwMode="auto">
          <a:xfrm flipH="0" flipV="0">
            <a:off x="3186047" y="4245333"/>
            <a:ext cx="1377824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Bom Pastor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27775298" name=""/>
          <p:cNvSpPr txBox="1"/>
          <p:nvPr/>
        </p:nvSpPr>
        <p:spPr bwMode="auto">
          <a:xfrm flipH="0" flipV="0">
            <a:off x="2611034" y="6043674"/>
            <a:ext cx="158142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Cidade Oeste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0932845" name=""/>
          <p:cNvSpPr txBox="1"/>
          <p:nvPr/>
        </p:nvSpPr>
        <p:spPr bwMode="auto">
          <a:xfrm flipH="0" flipV="0">
            <a:off x="5551489" y="5857079"/>
            <a:ext cx="98402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Sumaré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875023346" name=""/>
          <p:cNvSpPr txBox="1"/>
          <p:nvPr/>
        </p:nvSpPr>
        <p:spPr bwMode="auto">
          <a:xfrm flipH="0" flipV="0">
            <a:off x="7180462" y="6040139"/>
            <a:ext cx="123830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Nova Vida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766706159" name=""/>
          <p:cNvSpPr txBox="1"/>
          <p:nvPr/>
        </p:nvSpPr>
        <p:spPr bwMode="auto">
          <a:xfrm flipH="0" flipV="0">
            <a:off x="8076087" y="5225576"/>
            <a:ext cx="1657773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Odete Rosado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691890036" name=""/>
          <p:cNvSpPr txBox="1"/>
          <p:nvPr/>
        </p:nvSpPr>
        <p:spPr bwMode="auto">
          <a:xfrm flipH="0" flipV="0">
            <a:off x="8025638" y="3971689"/>
            <a:ext cx="1708223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Alto das Brisas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655119765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518271"/>
            <a:ext cx="2743200" cy="365124"/>
          </a:xfrm>
        </p:spPr>
        <p:txBody>
          <a:bodyPr/>
          <a:lstStyle/>
          <a:p>
            <a:pPr>
              <a:defRPr/>
            </a:pPr>
            <a:fld id="{C0843EAD-8684-C61B-2723-1F248C265DBC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35048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Cenários</a:t>
            </a:r>
            <a:endParaRPr/>
          </a:p>
        </p:txBody>
      </p:sp>
      <p:sp>
        <p:nvSpPr>
          <p:cNvPr id="895023309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Agentes partindo dos pontos extremos da cidade</a:t>
            </a:r>
            <a:endParaRPr lang="pt-BR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 05:00 até 23:00 horas</a:t>
            </a:r>
            <a:endParaRPr sz="2800"/>
          </a:p>
          <a:p>
            <a:pPr>
              <a:defRPr/>
            </a:pPr>
            <a:r>
              <a:rPr/>
              <a:t>4 cenários, com diferentes demandas</a:t>
            </a:r>
            <a:endParaRPr/>
          </a:p>
          <a:p>
            <a:pPr>
              <a:defRPr/>
            </a:pPr>
            <a:endParaRPr/>
          </a:p>
        </p:txBody>
      </p:sp>
      <p:graphicFrame>
        <p:nvGraphicFramePr>
          <p:cNvPr id="1123012910" name=""/>
          <p:cNvGraphicFramePr>
            <a:graphicFrameLocks xmlns:a="http://schemas.openxmlformats.org/drawingml/2006/main"/>
          </p:cNvGraphicFramePr>
          <p:nvPr/>
        </p:nvGraphicFramePr>
        <p:xfrm>
          <a:off x="2031998" y="3983100"/>
          <a:ext cx="8140699" cy="211581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Cenários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Intervalo entre </a:t>
                      </a:r>
                      <a:r>
                        <a:rPr/>
                        <a:t>ônibus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Demanda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A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hora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Cen</a:t>
                      </a:r>
                      <a:r>
                        <a:rPr/>
                        <a:t>ário base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B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hora (hor</a:t>
                      </a:r>
                      <a:r>
                        <a:rPr/>
                        <a:t>ários de pico</a:t>
                      </a:r>
                      <a:r>
                        <a:rPr/>
                        <a:t>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Metade do cen</a:t>
                      </a:r>
                      <a:r>
                        <a:rPr/>
                        <a:t>ário base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C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30 minutos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Dobro do cen</a:t>
                      </a:r>
                      <a:r>
                        <a:rPr/>
                        <a:t>ário base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D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minuto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Cen</a:t>
                      </a:r>
                      <a:r>
                        <a:rPr/>
                        <a:t>ário base multi</a:t>
                      </a:r>
                      <a:r>
                        <a:rPr/>
                        <a:t>plicado por 60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1586868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7D45ADA-902D-20FF-1A0A-BF22ADDFE579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947778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Passo-a-passo para obter os valores do índice de Allen </a:t>
            </a:r>
            <a:r>
              <a:rPr lang="pt-BR" sz="4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et al.</a:t>
            </a:r>
            <a:r>
              <a:rPr lang="pt-BR" sz="44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pt-BR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(1993)</a:t>
            </a:r>
            <a:endParaRPr sz="4400" i="0"/>
          </a:p>
        </p:txBody>
      </p:sp>
      <p:pic>
        <p:nvPicPr>
          <p:cNvPr id="1480505172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17771" y="1989666"/>
            <a:ext cx="12156457" cy="4011083"/>
          </a:xfrm>
          <a:prstGeom prst="rect">
            <a:avLst/>
          </a:prstGeom>
        </p:spPr>
      </p:pic>
      <p:sp>
        <p:nvSpPr>
          <p:cNvPr id="1927469878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5C39F1C-6C0F-EE92-CEE4-72998DEFFDC4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669149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Passo-a-passo para obter os valores do índice de Bracarense e Ferreira (2018)</a:t>
            </a:r>
            <a:endParaRPr sz="4400"/>
          </a:p>
        </p:txBody>
      </p:sp>
      <p:pic>
        <p:nvPicPr>
          <p:cNvPr id="1631857893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71727" y="1587499"/>
            <a:ext cx="12048544" cy="5122333"/>
          </a:xfrm>
          <a:prstGeom prst="rect">
            <a:avLst/>
          </a:prstGeom>
        </p:spPr>
      </p:pic>
      <p:sp>
        <p:nvSpPr>
          <p:cNvPr id="1220810924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2AD4911-7889-3501-7581-BB454FE0098C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694995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pic>
        <p:nvPicPr>
          <p:cNvPr id="1557413998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1111799" y="1220683"/>
            <a:ext cx="9968400" cy="5601600"/>
          </a:xfrm>
          <a:prstGeom prst="rect">
            <a:avLst/>
          </a:prstGeom>
        </p:spPr>
      </p:pic>
      <p:sp>
        <p:nvSpPr>
          <p:cNvPr id="1615035123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5A925D-13CD-73F1-4C38-AA4E70923AC4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941429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Problemas</a:t>
            </a:r>
            <a:endParaRPr/>
          </a:p>
        </p:txBody>
      </p:sp>
      <p:sp>
        <p:nvSpPr>
          <p:cNvPr id="802994955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Mobilidade urbana</a:t>
            </a:r>
            <a:endParaRPr/>
          </a:p>
          <a:p>
            <a:pPr lvl="1">
              <a:defRPr/>
            </a:pPr>
            <a:r>
              <a:rPr/>
              <a:t>Congestionamentos</a:t>
            </a:r>
            <a:endParaRPr/>
          </a:p>
        </p:txBody>
      </p:sp>
      <p:sp>
        <p:nvSpPr>
          <p:cNvPr id="389493730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8A512C3-BBD7-51EC-B201-E6BEDFE65EFB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14835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sp>
        <p:nvSpPr>
          <p:cNvPr id="936051468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Usando o índice de Ingram (1971), foi possível fazer um mapa de calor das paradas de Mossoró</a:t>
            </a:r>
            <a:endParaRPr/>
          </a:p>
        </p:txBody>
      </p:sp>
      <p:sp>
        <p:nvSpPr>
          <p:cNvPr id="2133139204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0D144F-6A41-44BC-5515-D954BC2D0286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586027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pic>
        <p:nvPicPr>
          <p:cNvPr id="21956724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0" y="0"/>
            <a:ext cx="12191999" cy="6858000"/>
          </a:xfrm>
          <a:prstGeom prst="rect">
            <a:avLst/>
          </a:prstGeom>
        </p:spPr>
      </p:pic>
      <p:sp>
        <p:nvSpPr>
          <p:cNvPr id="1176405292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65D335-9F65-2ACB-D935-74611BB6CAB4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2524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sp>
        <p:nvSpPr>
          <p:cNvPr id="878462271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Usando os índices de Allen et al. (1993) e Bracarense e Ferreira (2018), obteve-se o valor de acessibilidade em cada rota</a:t>
            </a:r>
            <a:endParaRPr/>
          </a:p>
        </p:txBody>
      </p:sp>
      <p:sp>
        <p:nvSpPr>
          <p:cNvPr id="431321543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11A3D-6F18-721F-2C26-E8D06989CC3E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64570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pic>
        <p:nvPicPr>
          <p:cNvPr id="805416948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0" y="1368901"/>
            <a:ext cx="6480000" cy="4860000"/>
          </a:xfrm>
          <a:prstGeom prst="rect">
            <a:avLst/>
          </a:prstGeom>
        </p:spPr>
      </p:pic>
      <p:sp>
        <p:nvSpPr>
          <p:cNvPr id="1218320247" name=""/>
          <p:cNvSpPr txBox="1"/>
          <p:nvPr/>
        </p:nvSpPr>
        <p:spPr bwMode="auto">
          <a:xfrm flipH="0" flipV="0">
            <a:off x="2832216" y="6228902"/>
            <a:ext cx="65275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Allen et al. (1993) - Quanto menor o valor, mais acessível</a:t>
            </a:r>
            <a:endParaRPr/>
          </a:p>
        </p:txBody>
      </p:sp>
      <p:graphicFrame>
        <p:nvGraphicFramePr>
          <p:cNvPr id="37897776" name=""/>
          <p:cNvGraphicFramePr>
            <a:graphicFrameLocks xmlns:a="http://schemas.openxmlformats.org/drawingml/2006/main"/>
          </p:cNvGraphicFramePr>
          <p:nvPr/>
        </p:nvGraphicFramePr>
        <p:xfrm>
          <a:off x="6480000" y="2740992"/>
          <a:ext cx="5431365" cy="18414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709332"/>
                <a:gridCol w="2709332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Cenários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Intervalo entre </a:t>
                      </a:r>
                      <a:r>
                        <a:rPr/>
                        <a:t>ônibus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A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hora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B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hora (hor</a:t>
                      </a:r>
                      <a:r>
                        <a:rPr/>
                        <a:t>ários de pico</a:t>
                      </a:r>
                      <a:r>
                        <a:rPr/>
                        <a:t>)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C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30 minutos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D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minuto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8302423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B57AEA6-C152-E200-7D70-B34B93C424E6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62675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pic>
        <p:nvPicPr>
          <p:cNvPr id="1974774592" name=""/>
          <p:cNvPicPr>
            <a:picLocks noChangeAspect="1"/>
          </p:cNvPicPr>
          <p:nvPr>
            <p:ph sz="half" idx="2"/>
          </p:nvPr>
        </p:nvPicPr>
        <p:blipFill>
          <a:blip r:embed="rId2"/>
          <a:stretch/>
        </p:blipFill>
        <p:spPr bwMode="auto">
          <a:xfrm rot="0" flipH="0" flipV="0">
            <a:off x="0" y="1368901"/>
            <a:ext cx="6480000" cy="4860000"/>
          </a:xfrm>
          <a:prstGeom prst="rect">
            <a:avLst/>
          </a:prstGeom>
        </p:spPr>
      </p:pic>
      <p:sp>
        <p:nvSpPr>
          <p:cNvPr id="1777855203" name=""/>
          <p:cNvSpPr txBox="1"/>
          <p:nvPr/>
        </p:nvSpPr>
        <p:spPr bwMode="auto">
          <a:xfrm flipH="0" flipV="0">
            <a:off x="2855639" y="6228902"/>
            <a:ext cx="648072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Bracarense e Ferreira (2018) - Quanto menor o valor, menos acessível</a:t>
            </a:r>
            <a:endParaRPr/>
          </a:p>
        </p:txBody>
      </p:sp>
      <p:graphicFrame>
        <p:nvGraphicFramePr>
          <p:cNvPr id="2063081326" name=""/>
          <p:cNvGraphicFramePr>
            <a:graphicFrameLocks xmlns:a="http://schemas.openxmlformats.org/drawingml/2006/main"/>
          </p:cNvGraphicFramePr>
          <p:nvPr/>
        </p:nvGraphicFramePr>
        <p:xfrm>
          <a:off x="6480000" y="2740991"/>
          <a:ext cx="5431365" cy="18414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709332"/>
                <a:gridCol w="2709332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Cenários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Intervalo entre </a:t>
                      </a:r>
                      <a:r>
                        <a:rPr/>
                        <a:t>ônibus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A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hora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B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hora (hor</a:t>
                      </a:r>
                      <a:r>
                        <a:rPr/>
                        <a:t>ários de pico</a:t>
                      </a:r>
                      <a:r>
                        <a:rPr/>
                        <a:t>)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C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30 minutos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u="none">
                          <a:solidFill>
                            <a:schemeClr val="tx1"/>
                          </a:solidFill>
                        </a:rPr>
                        <a:t>Cen</a:t>
                      </a:r>
                      <a:r>
                        <a:rPr u="none">
                          <a:solidFill>
                            <a:schemeClr val="tx1"/>
                          </a:solidFill>
                        </a:rPr>
                        <a:t>ário D</a:t>
                      </a:r>
                      <a:endParaRPr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minuto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15646111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9779FD4-5354-3720-73C8-0FAF355306D0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16185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Resultados</a:t>
            </a:r>
            <a:endParaRPr/>
          </a:p>
        </p:txBody>
      </p:sp>
      <p:pic>
        <p:nvPicPr>
          <p:cNvPr id="1622921116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0" y="0"/>
            <a:ext cx="12191999" cy="6858000"/>
          </a:xfrm>
          <a:prstGeom prst="rect">
            <a:avLst/>
          </a:prstGeom>
        </p:spPr>
      </p:pic>
      <p:sp>
        <p:nvSpPr>
          <p:cNvPr id="1278929413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492874"/>
            <a:ext cx="2743200" cy="365124"/>
          </a:xfrm>
        </p:spPr>
        <p:txBody>
          <a:bodyPr/>
          <a:lstStyle/>
          <a:p>
            <a:pPr>
              <a:defRPr/>
            </a:pPr>
            <a:fld id="{0C25A5D4-0F3E-F0BA-3C67-4C362F88A78F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59899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Conclusões</a:t>
            </a:r>
            <a:endParaRPr/>
          </a:p>
        </p:txBody>
      </p:sp>
      <p:sp>
        <p:nvSpPr>
          <p:cNvPr id="1818072989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Níveis de acessibilidade insatisfatórios (De 1 a 27, usando a fórmula de Bracarense e Ferreira [2018])</a:t>
            </a:r>
            <a:endParaRPr/>
          </a:p>
          <a:p>
            <a:pPr>
              <a:defRPr/>
            </a:pPr>
            <a:r>
              <a:rPr/>
              <a:t>Rotas com grandes esperas (De 5 a 101 minutos)</a:t>
            </a:r>
            <a:endParaRPr/>
          </a:p>
        </p:txBody>
      </p:sp>
      <p:sp>
        <p:nvSpPr>
          <p:cNvPr id="207811713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CDE3A5-6C85-AAD6-4A58-B3678FEA2702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471178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Trabalhos futuros</a:t>
            </a:r>
            <a:endParaRPr sz="4400"/>
          </a:p>
        </p:txBody>
      </p:sp>
      <p:sp>
        <p:nvSpPr>
          <p:cNvPr id="1283055710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São necessários dados reais de demanda para ter valores reais de acessibilidade</a:t>
            </a:r>
            <a:endParaRPr/>
          </a:p>
          <a:p>
            <a:pPr lvl="1">
              <a:defRPr/>
            </a:pPr>
            <a:r>
              <a:rPr/>
              <a:t>Dados reais usando o Bluetooth</a:t>
            </a:r>
            <a:endParaRPr/>
          </a:p>
          <a:p>
            <a:pPr lvl="0">
              <a:defRPr/>
            </a:pPr>
            <a:r>
              <a:rPr/>
              <a:t>Propor nova rede com novas paradas e rotas</a:t>
            </a:r>
            <a:endParaRPr/>
          </a:p>
        </p:txBody>
      </p:sp>
      <p:sp>
        <p:nvSpPr>
          <p:cNvPr id="451959358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5E80032-FB54-B6A9-AB1E-1C79C871B1B3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429693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MUITO OBRIGADO!!!!!!!!</a:t>
            </a:r>
            <a:endParaRPr sz="4400"/>
          </a:p>
        </p:txBody>
      </p:sp>
      <p:sp>
        <p:nvSpPr>
          <p:cNvPr id="929709890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r>
              <a:rPr/>
              <a:t>vitor.ropke@alunos.ufersa.edu.br</a:t>
            </a:r>
            <a:endParaRPr/>
          </a:p>
          <a:p>
            <a:pPr>
              <a:defRPr/>
            </a:pPr>
            <a:r>
              <a:rPr/>
              <a:t>vitorropke@hotmail.com</a:t>
            </a:r>
            <a:endParaRPr/>
          </a:p>
        </p:txBody>
      </p:sp>
      <p:sp>
        <p:nvSpPr>
          <p:cNvPr id="622531621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BC43245-6929-9B43-9775-4CFCFBBF78BD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87100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Problemas</a:t>
            </a:r>
            <a:endParaRPr/>
          </a:p>
        </p:txBody>
      </p:sp>
      <p:pic>
        <p:nvPicPr>
          <p:cNvPr id="1168517278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>
            <a:off x="1341464" y="1825624"/>
            <a:ext cx="9509070" cy="4351338"/>
          </a:xfrm>
          <a:prstGeom prst="rect">
            <a:avLst/>
          </a:prstGeom>
        </p:spPr>
      </p:pic>
      <p:sp>
        <p:nvSpPr>
          <p:cNvPr id="1220372809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EFEADD-3EE2-4732-84EC-877157D00038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118955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Problemas</a:t>
            </a:r>
            <a:endParaRPr/>
          </a:p>
        </p:txBody>
      </p:sp>
      <p:sp>
        <p:nvSpPr>
          <p:cNvPr id="1868908748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Mobilidade urbana</a:t>
            </a:r>
            <a:endParaRPr/>
          </a:p>
          <a:p>
            <a:pPr lvl="1">
              <a:defRPr/>
            </a:pPr>
            <a:r>
              <a:rPr/>
              <a:t>Congestionamentos</a:t>
            </a:r>
            <a:endParaRPr/>
          </a:p>
          <a:p>
            <a:pPr lvl="1">
              <a:defRPr/>
            </a:pPr>
            <a:r>
              <a:rPr/>
              <a:t>Perda de tempo/Demora nas viagens/Prejuízo financeiro</a:t>
            </a:r>
            <a:endParaRPr/>
          </a:p>
          <a:p>
            <a:pPr lvl="1">
              <a:defRPr/>
            </a:pPr>
            <a:r>
              <a:rPr/>
              <a:t>Estresse</a:t>
            </a:r>
            <a:endParaRPr/>
          </a:p>
          <a:p>
            <a:pPr lvl="1">
              <a:defRPr/>
            </a:pPr>
            <a:r>
              <a:rPr/>
              <a:t>Poluição</a:t>
            </a:r>
            <a:endParaRPr/>
          </a:p>
        </p:txBody>
      </p:sp>
      <p:sp>
        <p:nvSpPr>
          <p:cNvPr id="46557939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2466F9-0C5F-21B9-C289-D9C892EEC7B3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79110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Solução</a:t>
            </a:r>
            <a:endParaRPr/>
          </a:p>
        </p:txBody>
      </p:sp>
      <p:sp>
        <p:nvSpPr>
          <p:cNvPr id="1285044989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Uso do transporte público</a:t>
            </a:r>
            <a:endParaRPr/>
          </a:p>
          <a:p>
            <a:pPr lvl="1">
              <a:defRPr/>
            </a:pPr>
            <a:r>
              <a:rPr/>
              <a:t>Alta densidade</a:t>
            </a:r>
            <a:endParaRPr/>
          </a:p>
          <a:p>
            <a:pPr lvl="1">
              <a:defRPr/>
            </a:pPr>
            <a:r>
              <a:rPr/>
              <a:t>Geralmente menor custo em comparação com outros meios de transporte</a:t>
            </a:r>
            <a:endParaRPr/>
          </a:p>
          <a:p>
            <a:pPr lvl="1">
              <a:defRPr/>
            </a:pPr>
            <a:r>
              <a:rPr/>
              <a:t>Diminui congestionamentos</a:t>
            </a:r>
            <a:endParaRPr/>
          </a:p>
        </p:txBody>
      </p:sp>
      <p:sp>
        <p:nvSpPr>
          <p:cNvPr id="1492242577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FDE7765-9EBA-EC68-51FF-4F4BA548280F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54801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Comparação</a:t>
            </a:r>
            <a:endParaRPr/>
          </a:p>
        </p:txBody>
      </p:sp>
      <p:pic>
        <p:nvPicPr>
          <p:cNvPr id="1922907294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73541" y="2106316"/>
            <a:ext cx="12044916" cy="4006625"/>
          </a:xfrm>
          <a:prstGeom prst="rect">
            <a:avLst/>
          </a:prstGeom>
        </p:spPr>
      </p:pic>
      <p:sp>
        <p:nvSpPr>
          <p:cNvPr id="1393160162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851C3F3-6226-816C-9636-566B38438336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44377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Problemas</a:t>
            </a:r>
            <a:endParaRPr/>
          </a:p>
        </p:txBody>
      </p:sp>
      <p:sp>
        <p:nvSpPr>
          <p:cNvPr id="210807742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Transporte público</a:t>
            </a:r>
            <a:endParaRPr/>
          </a:p>
          <a:p>
            <a:pPr lvl="1">
              <a:defRPr/>
            </a:pPr>
            <a:r>
              <a:rPr/>
              <a:t>Falta de conforto (Ônibus lotado, falta de ar-condicionado)</a:t>
            </a:r>
            <a:endParaRPr/>
          </a:p>
          <a:p>
            <a:pPr lvl="1">
              <a:defRPr/>
            </a:pPr>
            <a:r>
              <a:rPr/>
              <a:t>Demora na frequência do serviço/Longa espera</a:t>
            </a:r>
            <a:endParaRPr/>
          </a:p>
          <a:p>
            <a:pPr lvl="1">
              <a:defRPr/>
            </a:pPr>
            <a:r>
              <a:rPr lang="pt-BR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Indisponibilidade do serviço nas proximidades/Necessidade de longos deslocamentos</a:t>
            </a:r>
            <a:endParaRPr lang="pt-BR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08504879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422660C-F112-37EE-BCB4-FD01360EDE11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1862080" name=""/>
          <p:cNvPicPr>
            <a:picLocks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 rot="0" flipH="0" flipV="0">
            <a:off x="0" y="339724"/>
            <a:ext cx="12191999" cy="6178549"/>
          </a:xfrm>
          <a:prstGeom prst="rect">
            <a:avLst/>
          </a:prstGeom>
        </p:spPr>
      </p:pic>
      <p:sp>
        <p:nvSpPr>
          <p:cNvPr id="859470092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>
          <a:xfrm>
            <a:off x="8610599" y="6518272"/>
            <a:ext cx="2743200" cy="365124"/>
          </a:xfrm>
        </p:spPr>
        <p:txBody>
          <a:bodyPr/>
          <a:lstStyle/>
          <a:p>
            <a:pPr>
              <a:defRPr/>
            </a:pPr>
            <a:fld id="{79C65A80-B7B9-B491-9573-481FF9DFE8FF}" type="slidenum">
              <a:rPr lang="pt-BR">
                <a:solidFill>
                  <a:schemeClr val="tx1"/>
                </a:solidFill>
              </a:rPr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ONLYOFFICE/7.4.1.36</Application>
  <DocSecurity>0</DocSecurity>
  <PresentationFormat>Widescreen</PresentationFormat>
  <Paragraphs>0</Paragraphs>
  <Slides>38</Slides>
  <Notes>38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13</cp:revision>
  <dcterms:created xsi:type="dcterms:W3CDTF">2012-12-03T06:56:55Z</dcterms:created>
  <dcterms:modified xsi:type="dcterms:W3CDTF">2023-09-29T21:41:17Z</dcterms:modified>
  <cp:category/>
  <cp:contentStatus/>
  <cp:version/>
</cp:coreProperties>
</file>